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6" r:id="rId3"/>
    <p:sldId id="268" r:id="rId4"/>
    <p:sldId id="291" r:id="rId5"/>
    <p:sldId id="264" r:id="rId6"/>
    <p:sldId id="285" r:id="rId7"/>
    <p:sldId id="286" r:id="rId8"/>
    <p:sldId id="288" r:id="rId9"/>
    <p:sldId id="287" r:id="rId10"/>
    <p:sldId id="283" r:id="rId11"/>
    <p:sldId id="284" r:id="rId12"/>
    <p:sldId id="289" r:id="rId13"/>
    <p:sldId id="290" r:id="rId14"/>
    <p:sldId id="292" r:id="rId15"/>
    <p:sldId id="297" r:id="rId16"/>
    <p:sldId id="298" r:id="rId17"/>
    <p:sldId id="293" r:id="rId18"/>
    <p:sldId id="299" r:id="rId19"/>
    <p:sldId id="302" r:id="rId20"/>
    <p:sldId id="300" r:id="rId21"/>
    <p:sldId id="303" r:id="rId22"/>
    <p:sldId id="307" r:id="rId23"/>
    <p:sldId id="306" r:id="rId24"/>
    <p:sldId id="305" r:id="rId25"/>
    <p:sldId id="311" r:id="rId26"/>
    <p:sldId id="310" r:id="rId27"/>
    <p:sldId id="309" r:id="rId28"/>
    <p:sldId id="312" r:id="rId29"/>
    <p:sldId id="315" r:id="rId30"/>
    <p:sldId id="314" r:id="rId31"/>
    <p:sldId id="313" r:id="rId32"/>
    <p:sldId id="316" r:id="rId33"/>
    <p:sldId id="320" r:id="rId34"/>
    <p:sldId id="321" r:id="rId35"/>
    <p:sldId id="322" r:id="rId36"/>
    <p:sldId id="317" r:id="rId37"/>
    <p:sldId id="318" r:id="rId38"/>
    <p:sldId id="294" r:id="rId39"/>
    <p:sldId id="295" r:id="rId40"/>
    <p:sldId id="296" r:id="rId41"/>
    <p:sldId id="301" r:id="rId42"/>
    <p:sldId id="319" r:id="rId43"/>
    <p:sldId id="269" r:id="rId44"/>
    <p:sldId id="272" r:id="rId45"/>
    <p:sldId id="274" r:id="rId46"/>
    <p:sldId id="280" r:id="rId47"/>
    <p:sldId id="275" r:id="rId48"/>
    <p:sldId id="281" r:id="rId49"/>
    <p:sldId id="279" r:id="rId50"/>
    <p:sldId id="260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7431" autoAdjust="0"/>
  </p:normalViewPr>
  <p:slideViewPr>
    <p:cSldViewPr>
      <p:cViewPr>
        <p:scale>
          <a:sx n="121" d="100"/>
          <a:sy n="121" d="100"/>
        </p:scale>
        <p:origin x="-7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06C28-75A7-4394-9E98-4B8AAE06AC0D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06774-C3A7-4CA1-8F9D-8D4BD2E25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4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06774-C3A7-4CA1-8F9D-8D4BD2E253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spreadsheet naturally allow the user to specify and interact with the contents and the interconnections of the cells.</a:t>
            </a:r>
          </a:p>
          <a:p>
            <a:endParaRPr lang="en-US" dirty="0" smtClean="0"/>
          </a:p>
          <a:p>
            <a:r>
              <a:rPr lang="en-US" dirty="0" smtClean="0"/>
              <a:t>ASP: Display images in a cell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Levoy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shows how a spreadsheet can be used to examine an image processing pipeline,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how many image processing tasks can be efficiently organized in a spreadsheet system.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systems illustrate some of the capabilities made possible by extending the spreadsheet paradigm to other domains.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Visualization Systems are: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modular, easy-to-use, extensible tools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Areas from: hypertext information to geology, molecular biology, file system structure, and animal behavior patterns.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06774-C3A7-4CA1-8F9D-8D4BD2E253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9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aseline="0" dirty="0" smtClean="0"/>
              <a:t>This paper is about presenting "a novel visualization spreadsheet framework" that is different than the "traditional spreadsheets". Here the cells can hold:</a:t>
            </a:r>
          </a:p>
          <a:p>
            <a:r>
              <a:rPr lang="en-US" baseline="0" dirty="0" smtClean="0"/>
              <a:t>an entire complex data set, </a:t>
            </a:r>
          </a:p>
          <a:p>
            <a:r>
              <a:rPr lang="en-US" baseline="0" dirty="0" smtClean="0"/>
              <a:t>selection criteria, </a:t>
            </a:r>
          </a:p>
          <a:p>
            <a:r>
              <a:rPr lang="en-US" baseline="0" dirty="0" smtClean="0"/>
              <a:t>viewing specifications, </a:t>
            </a:r>
          </a:p>
          <a:p>
            <a:r>
              <a:rPr lang="en-US" baseline="0" dirty="0" smtClean="0"/>
              <a:t>and other information needed for a full-fledged information visualization. </a:t>
            </a:r>
          </a:p>
          <a:p>
            <a:r>
              <a:rPr lang="en-US" baseline="0" dirty="0" smtClean="0"/>
              <a:t>Also the inter-cell operations are far more:</a:t>
            </a:r>
          </a:p>
          <a:p>
            <a:r>
              <a:rPr lang="en-US" baseline="0" dirty="0" smtClean="0"/>
              <a:t>complex, stretching beyond simple arithmetic and string operations to encompass a range of domain-specific operators. </a:t>
            </a:r>
          </a:p>
          <a:p>
            <a:endParaRPr lang="en-US" dirty="0" smtClean="0"/>
          </a:p>
          <a:p>
            <a:r>
              <a:rPr lang="en-US" dirty="0" smtClean="0"/>
              <a:t>I like</a:t>
            </a:r>
            <a:r>
              <a:rPr lang="en-US" baseline="0" dirty="0" smtClean="0"/>
              <a:t> it because I like spreadsheet and I chose it to see how spreadsheets can be used in information visualizations</a:t>
            </a:r>
          </a:p>
          <a:p>
            <a:endParaRPr lang="en-US" baseline="0" dirty="0" smtClean="0"/>
          </a:p>
          <a:p>
            <a:r>
              <a:rPr lang="en-US" dirty="0" smtClean="0"/>
              <a:t>Spreadsheets are highly successful tools for interacting with numerical data, such as: </a:t>
            </a:r>
          </a:p>
          <a:p>
            <a:r>
              <a:rPr lang="en-US" dirty="0" smtClean="0"/>
              <a:t>1 applying algebraic operations, </a:t>
            </a:r>
          </a:p>
          <a:p>
            <a:r>
              <a:rPr lang="en-US" dirty="0" smtClean="0"/>
              <a:t>2 manipulating rows or columns, </a:t>
            </a:r>
          </a:p>
          <a:p>
            <a:r>
              <a:rPr lang="en-US" dirty="0" smtClean="0"/>
              <a:t>3 and exploring “what–if” scenarios.</a:t>
            </a:r>
          </a:p>
          <a:p>
            <a:endParaRPr lang="en-US" dirty="0" smtClean="0"/>
          </a:p>
          <a:p>
            <a:r>
              <a:rPr lang="en-US" dirty="0" smtClean="0"/>
              <a:t>A. spreadsheets are of direct value to end-users, because the direct manipulation interface makes it easy:</a:t>
            </a:r>
          </a:p>
          <a:p>
            <a:r>
              <a:rPr lang="en-US" dirty="0" smtClean="0"/>
              <a:t>1. to view, </a:t>
            </a:r>
          </a:p>
          <a:p>
            <a:r>
              <a:rPr lang="en-US" dirty="0" smtClean="0"/>
              <a:t>2. navigate, </a:t>
            </a:r>
          </a:p>
          <a:p>
            <a:r>
              <a:rPr lang="en-US" dirty="0" smtClean="0"/>
              <a:t>3. and interact with the data.</a:t>
            </a:r>
          </a:p>
          <a:p>
            <a:endParaRPr lang="en-US" dirty="0" smtClean="0"/>
          </a:p>
          <a:p>
            <a:r>
              <a:rPr lang="en-US" dirty="0" smtClean="0"/>
              <a:t>B. On the other hand, spreadsheets provide a flexible and easy-to- learn programming environment.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they chose this approach because of the </a:t>
            </a:r>
            <a:r>
              <a:rPr lang="en-US" dirty="0" err="1" smtClean="0"/>
              <a:t>informtion</a:t>
            </a:r>
            <a:r>
              <a:rPr lang="en-US" dirty="0" smtClean="0"/>
              <a:t> visualizations problems:</a:t>
            </a:r>
          </a:p>
          <a:p>
            <a:r>
              <a:rPr lang="en-US" dirty="0" smtClean="0"/>
              <a:t>1. much of the user interaction is the application of operations, such as comparison, filtering, and animation.</a:t>
            </a:r>
          </a:p>
          <a:p>
            <a:r>
              <a:rPr lang="en-US" dirty="0" smtClean="0"/>
              <a:t>2. the exploration of different methods for representing data.</a:t>
            </a:r>
          </a:p>
          <a:p>
            <a:endParaRPr lang="en-US" dirty="0" smtClean="0"/>
          </a:p>
          <a:p>
            <a:r>
              <a:rPr lang="en-US" dirty="0" smtClean="0"/>
              <a:t>Solution: spreadsheets enables information visualizers to solve both problems in a single environment.</a:t>
            </a:r>
          </a:p>
          <a:p>
            <a:r>
              <a:rPr lang="en-US" dirty="0" smtClean="0"/>
              <a:t>1. it facilitates the easy application of </a:t>
            </a:r>
            <a:r>
              <a:rPr lang="en-US" dirty="0" err="1" smtClean="0"/>
              <a:t>oper</a:t>
            </a:r>
            <a:r>
              <a:rPr lang="en-US" dirty="0" smtClean="0"/>
              <a:t>- </a:t>
            </a:r>
            <a:r>
              <a:rPr lang="en-US" dirty="0" err="1" smtClean="0"/>
              <a:t>ations</a:t>
            </a:r>
            <a:r>
              <a:rPr lang="en-US" dirty="0" smtClean="0"/>
              <a:t>, such as direct manipulations of the visualizations, and the entry of formulas that specify relationships between cells.</a:t>
            </a:r>
          </a:p>
          <a:p>
            <a:r>
              <a:rPr lang="en-US" dirty="0" smtClean="0"/>
              <a:t>2. it also supports the exploration of different visual representation techniques by emphasizing the operands rather than the operators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06774-C3A7-4CA1-8F9D-8D4BD2E253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52C47-D6A0-4337-8E6C-DFF2C0FA8CCB}" type="datetimeFigureOut">
              <a:rPr lang="en-US" smtClean="0"/>
              <a:t>12/8/2014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20677-AD24-4F5C-9AF2-A63E4DD753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xl.codeplex.com/discussions/52282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twitter.com" TargetMode="External"/><Relationship Id="rId2" Type="http://schemas.openxmlformats.org/officeDocument/2006/relationships/hyperlink" Target="https://dev.twitter.co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odexl.codeplex.com/releases/view/11765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752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b="1" dirty="0" smtClean="0"/>
              <a:t>etwork </a:t>
            </a:r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b="1" dirty="0" smtClean="0"/>
              <a:t>verview </a:t>
            </a:r>
            <a:r>
              <a:rPr lang="en-US" b="1" dirty="0" smtClean="0">
                <a:solidFill>
                  <a:srgbClr val="FF0000"/>
                </a:solidFill>
              </a:rPr>
              <a:t>D</a:t>
            </a:r>
            <a:r>
              <a:rPr lang="en-US" b="1" dirty="0" smtClean="0"/>
              <a:t>iscovery and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b="1" dirty="0" smtClean="0"/>
              <a:t>xploration for E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="1" dirty="0" smtClean="0"/>
              <a:t>ce</a:t>
            </a:r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 err="1" smtClean="0"/>
              <a:t>NodeXl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7620000" cy="685800"/>
          </a:xfrm>
        </p:spPr>
        <p:txBody>
          <a:bodyPr>
            <a:normAutofit/>
          </a:bodyPr>
          <a:lstStyle/>
          <a:p>
            <a:r>
              <a:rPr lang="en-US" sz="2000" dirty="0"/>
              <a:t>Hands On Exercise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00" y="49530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Presented by: </a:t>
            </a:r>
            <a:r>
              <a:rPr lang="en-US" b="1" dirty="0" err="1" smtClean="0"/>
              <a:t>Samer</a:t>
            </a:r>
            <a:r>
              <a:rPr lang="en-US" b="1" dirty="0" smtClean="0"/>
              <a:t> </a:t>
            </a:r>
            <a:r>
              <a:rPr lang="en-US" b="1" dirty="0"/>
              <a:t>Al-</a:t>
            </a:r>
            <a:r>
              <a:rPr lang="en-US" b="1" dirty="0" err="1" smtClean="0"/>
              <a:t>khateeb</a:t>
            </a:r>
            <a:endParaRPr lang="en-US" b="1" dirty="0" smtClean="0"/>
          </a:p>
          <a:p>
            <a:pPr algn="ctr"/>
            <a:r>
              <a:rPr lang="en-US" b="1" dirty="0" smtClean="0"/>
              <a:t>Class: Social Media Mining and Analytics (IFSC 3360)</a:t>
            </a:r>
          </a:p>
          <a:p>
            <a:pPr algn="ctr"/>
            <a:r>
              <a:rPr lang="en-US" b="1" dirty="0" smtClean="0"/>
              <a:t>Date: November 6, 2014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06" r="-51606"/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1929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83" r="-68483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40463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64" r="-15064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  <p:sp>
        <p:nvSpPr>
          <p:cNvPr id="5" name="Oval 4"/>
          <p:cNvSpPr/>
          <p:nvPr/>
        </p:nvSpPr>
        <p:spPr>
          <a:xfrm>
            <a:off x="4343400" y="1143000"/>
            <a:ext cx="609600" cy="2286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 smtClean="0"/>
              <a:t>You Need a Twitter Account</a:t>
            </a:r>
          </a:p>
          <a:p>
            <a:pPr marL="857250" lvl="1" indent="-457200"/>
            <a:r>
              <a:rPr lang="en-US" dirty="0"/>
              <a:t>Go </a:t>
            </a:r>
            <a:r>
              <a:rPr lang="en-US" dirty="0" smtClean="0"/>
              <a:t>To: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</a:t>
            </a:r>
            <a:r>
              <a:rPr lang="en-US" dirty="0" smtClean="0"/>
              <a:t> and create an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2" r="-53062"/>
          <a:stretch>
            <a:fillRect/>
          </a:stretch>
        </p:blipFill>
        <p:spPr>
          <a:xfrm>
            <a:off x="457200" y="990600"/>
            <a:ext cx="8229600" cy="5181600"/>
          </a:xfrm>
        </p:spPr>
      </p:pic>
    </p:spTree>
    <p:extLst>
      <p:ext uri="{BB962C8B-B14F-4D97-AF65-F5344CB8AC3E}">
        <p14:creationId xmlns:p14="http://schemas.microsoft.com/office/powerpoint/2010/main" val="36184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76" r="-10576"/>
          <a:stretch>
            <a:fillRect/>
          </a:stretch>
        </p:blipFill>
        <p:spPr>
          <a:xfrm>
            <a:off x="457200" y="990600"/>
            <a:ext cx="8229600" cy="5181600"/>
          </a:xfrm>
        </p:spPr>
      </p:pic>
    </p:spTree>
    <p:extLst>
      <p:ext uri="{BB962C8B-B14F-4D97-AF65-F5344CB8AC3E}">
        <p14:creationId xmlns:p14="http://schemas.microsoft.com/office/powerpoint/2010/main" val="18075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52" r="-23652"/>
          <a:stretch>
            <a:fillRect/>
          </a:stretch>
        </p:blipFill>
        <p:spPr>
          <a:xfrm>
            <a:off x="457200" y="990600"/>
            <a:ext cx="8229600" cy="5181600"/>
          </a:xfrm>
        </p:spPr>
      </p:pic>
    </p:spTree>
    <p:extLst>
      <p:ext uri="{BB962C8B-B14F-4D97-AF65-F5344CB8AC3E}">
        <p14:creationId xmlns:p14="http://schemas.microsoft.com/office/powerpoint/2010/main" val="2046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75" r="-45775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</p:spTree>
    <p:extLst>
      <p:ext uri="{BB962C8B-B14F-4D97-AF65-F5344CB8AC3E}">
        <p14:creationId xmlns:p14="http://schemas.microsoft.com/office/powerpoint/2010/main" val="24134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5" name="Content Placeholder 4" descr="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7" r="-8597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19241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0" r="-27100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11822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Out 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What Can We Do With </a:t>
            </a:r>
            <a:r>
              <a:rPr lang="en-US" b="1" dirty="0" err="1"/>
              <a:t>NodeXl</a:t>
            </a:r>
            <a:r>
              <a:rPr lang="en-US" b="1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NodeXl</a:t>
            </a:r>
            <a:r>
              <a:rPr lang="en-US" b="1" dirty="0" smtClean="0"/>
              <a:t> Features.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How </a:t>
            </a:r>
            <a:r>
              <a:rPr lang="en-US" b="1" dirty="0"/>
              <a:t>to Install and Run </a:t>
            </a:r>
            <a:r>
              <a:rPr lang="en-US" b="1" dirty="0" err="1"/>
              <a:t>NodeXl</a:t>
            </a:r>
            <a:r>
              <a:rPr lang="en-US" b="1" dirty="0" smtClean="0"/>
              <a:t>? </a:t>
            </a:r>
            <a:r>
              <a:rPr lang="en-US" sz="2400" b="1" dirty="0" smtClean="0"/>
              <a:t>Windows Only.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How to Collect Data From Social Media?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Visual Properties </a:t>
            </a:r>
            <a:r>
              <a:rPr lang="en-US" b="1" dirty="0" smtClean="0"/>
              <a:t>With </a:t>
            </a:r>
            <a:r>
              <a:rPr lang="en-US" b="1" dirty="0" err="1" smtClean="0"/>
              <a:t>NodeXl</a:t>
            </a:r>
            <a:r>
              <a:rPr lang="en-US" b="1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to </a:t>
            </a:r>
            <a:r>
              <a:rPr lang="en-US" b="1" dirty="0" smtClean="0"/>
              <a:t>Install The </a:t>
            </a:r>
            <a:r>
              <a:rPr lang="en-US" b="1" dirty="0"/>
              <a:t>Social Network Importer </a:t>
            </a:r>
            <a:r>
              <a:rPr lang="en-US" b="1" dirty="0" smtClean="0"/>
              <a:t>For </a:t>
            </a:r>
            <a:r>
              <a:rPr lang="en-US" b="1" dirty="0" err="1"/>
              <a:t>NodeXL</a:t>
            </a:r>
            <a:r>
              <a:rPr lang="en-US" b="1" dirty="0"/>
              <a:t>: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How To Create a Twitter Application?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35" r="-30935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29850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5" name="Content Placeholder 4" descr="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62" r="-6362"/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29466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8" r="-9918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28469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96" r="-19896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8572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0" r="-7790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11261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91" r="-55591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10400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53" r="-35453"/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32191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4. How </a:t>
            </a:r>
            <a:r>
              <a:rPr lang="en-US" sz="3600" b="1" dirty="0"/>
              <a:t>to Collect Data from Social Media?</a:t>
            </a:r>
          </a:p>
        </p:txBody>
      </p:sp>
      <p:pic>
        <p:nvPicPr>
          <p:cNvPr id="4" name="Content Placeholder 3" descr="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70" r="-44670"/>
          <a:stretch>
            <a:fillRect/>
          </a:stretch>
        </p:blipFill>
        <p:spPr>
          <a:xfrm>
            <a:off x="457200" y="1219200"/>
            <a:ext cx="8229600" cy="4906963"/>
          </a:xfrm>
        </p:spPr>
      </p:pic>
    </p:spTree>
    <p:extLst>
      <p:ext uri="{BB962C8B-B14F-4D97-AF65-F5344CB8AC3E}">
        <p14:creationId xmlns:p14="http://schemas.microsoft.com/office/powerpoint/2010/main" val="18609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Collect Data from Social </a:t>
            </a:r>
            <a:r>
              <a:rPr lang="en-US" sz="3600" b="1" dirty="0" smtClean="0"/>
              <a:t>Media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5" name="Content Placeholder 4" descr="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43" r="-55943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4755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Collect Data from Social </a:t>
            </a:r>
            <a:r>
              <a:rPr lang="en-US" sz="3600" b="1" dirty="0" smtClean="0"/>
              <a:t>Media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26" r="-20326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26099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1. What Can </a:t>
            </a:r>
            <a:r>
              <a:rPr lang="en-US" b="1" dirty="0"/>
              <a:t>W</a:t>
            </a:r>
            <a:r>
              <a:rPr lang="en-US" b="1" dirty="0" smtClean="0"/>
              <a:t>e </a:t>
            </a:r>
            <a:r>
              <a:rPr lang="en-US" b="1" dirty="0"/>
              <a:t>D</a:t>
            </a:r>
            <a:r>
              <a:rPr lang="en-US" b="1" dirty="0" smtClean="0"/>
              <a:t>o </a:t>
            </a:r>
            <a:r>
              <a:rPr lang="en-US" b="1" dirty="0"/>
              <a:t>W</a:t>
            </a:r>
            <a:r>
              <a:rPr lang="en-US" b="1" dirty="0" smtClean="0"/>
              <a:t>ith </a:t>
            </a:r>
            <a:r>
              <a:rPr lang="en-US" b="1" dirty="0" err="1" smtClean="0"/>
              <a:t>NodeXl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 Data </a:t>
            </a:r>
            <a:r>
              <a:rPr lang="en-US" dirty="0"/>
              <a:t>F</a:t>
            </a:r>
            <a:r>
              <a:rPr lang="en-US" dirty="0" smtClean="0"/>
              <a:t>rom: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Facebook</a:t>
            </a:r>
            <a:r>
              <a:rPr lang="en-US" dirty="0" smtClean="0">
                <a:solidFill>
                  <a:srgbClr val="FF0000"/>
                </a:solidFill>
              </a:rPr>
              <a:t>: require extra files …..</a:t>
            </a:r>
          </a:p>
          <a:p>
            <a:pPr lvl="1"/>
            <a:r>
              <a:rPr lang="en-US" dirty="0" smtClean="0"/>
              <a:t>YouTube</a:t>
            </a:r>
          </a:p>
          <a:p>
            <a:pPr lvl="1"/>
            <a:r>
              <a:rPr lang="en-US" dirty="0" smtClean="0"/>
              <a:t>Flicker</a:t>
            </a:r>
          </a:p>
          <a:p>
            <a:r>
              <a:rPr lang="en-US" dirty="0" smtClean="0"/>
              <a:t>Visualize The Data with Different Layouts.</a:t>
            </a:r>
          </a:p>
          <a:p>
            <a:r>
              <a:rPr lang="en-US" dirty="0" smtClean="0"/>
              <a:t>Import Data Of Different Format</a:t>
            </a:r>
          </a:p>
          <a:p>
            <a:r>
              <a:rPr lang="en-US" dirty="0" smtClean="0"/>
              <a:t>Analyze The Data i.e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Grouping.</a:t>
            </a:r>
          </a:p>
          <a:p>
            <a:pPr lvl="1"/>
            <a:r>
              <a:rPr lang="en-US" dirty="0" smtClean="0"/>
              <a:t>Clustering,… etc. </a:t>
            </a:r>
            <a:endParaRPr lang="en-US" dirty="0"/>
          </a:p>
          <a:p>
            <a:r>
              <a:rPr lang="en-US" dirty="0" smtClean="0"/>
              <a:t>Export the Data in Different </a:t>
            </a:r>
            <a:r>
              <a:rPr lang="en-US" dirty="0"/>
              <a:t>F</a:t>
            </a:r>
            <a:r>
              <a:rPr lang="en-US" dirty="0" smtClean="0"/>
              <a:t>ormat to Be </a:t>
            </a:r>
            <a:r>
              <a:rPr lang="en-US" dirty="0"/>
              <a:t>U</a:t>
            </a:r>
            <a:r>
              <a:rPr lang="en-US" dirty="0" smtClean="0"/>
              <a:t>sed with Another </a:t>
            </a:r>
            <a:r>
              <a:rPr lang="en-US" dirty="0"/>
              <a:t>S</a:t>
            </a:r>
            <a:r>
              <a:rPr lang="en-US" dirty="0" smtClean="0"/>
              <a:t>oftware.</a:t>
            </a:r>
          </a:p>
        </p:txBody>
      </p:sp>
    </p:spTree>
    <p:extLst>
      <p:ext uri="{BB962C8B-B14F-4D97-AF65-F5344CB8AC3E}">
        <p14:creationId xmlns:p14="http://schemas.microsoft.com/office/powerpoint/2010/main" val="39558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Collect Data from Social </a:t>
            </a:r>
            <a:r>
              <a:rPr lang="en-US" sz="3600" b="1" dirty="0" smtClean="0"/>
              <a:t>Media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4" name="Content Placeholder 3" descr="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06" r="-44006"/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2286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How to Collect Data from Social </a:t>
            </a:r>
            <a:r>
              <a:rPr lang="en-US" sz="3600" b="1" dirty="0" smtClean="0"/>
              <a:t>Media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4" name="Content Placeholder 3" descr="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30" r="-28030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34460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5. Visual Properties with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:</a:t>
            </a:r>
            <a:endParaRPr lang="en-US" sz="3600" b="1" dirty="0"/>
          </a:p>
        </p:txBody>
      </p:sp>
      <p:pic>
        <p:nvPicPr>
          <p:cNvPr id="5" name="Content Placeholder 4" descr="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94" r="-48894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35273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Visual Properties with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4" name="Content Placeholder 3" descr="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93" r="-21893"/>
          <a:stretch>
            <a:fillRect/>
          </a:stretch>
        </p:blipFill>
        <p:spPr>
          <a:xfrm>
            <a:off x="457200" y="1143000"/>
            <a:ext cx="8229600" cy="4983163"/>
          </a:xfrm>
        </p:spPr>
      </p:pic>
    </p:spTree>
    <p:extLst>
      <p:ext uri="{BB962C8B-B14F-4D97-AF65-F5344CB8AC3E}">
        <p14:creationId xmlns:p14="http://schemas.microsoft.com/office/powerpoint/2010/main" val="18503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Visual Properties with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4" name="Content Placeholder 3" descr="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86" r="-60086"/>
          <a:stretch>
            <a:fillRect/>
          </a:stretch>
        </p:blipFill>
        <p:spPr>
          <a:xfrm>
            <a:off x="457200" y="1219200"/>
            <a:ext cx="8229600" cy="4906963"/>
          </a:xfrm>
        </p:spPr>
      </p:pic>
    </p:spTree>
    <p:extLst>
      <p:ext uri="{BB962C8B-B14F-4D97-AF65-F5344CB8AC3E}">
        <p14:creationId xmlns:p14="http://schemas.microsoft.com/office/powerpoint/2010/main" val="11642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Visual Properties with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4" name="Content Placeholder 3" descr="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452" r="-74452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9202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Visual Properties with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16" name="Content Placeholder 15" descr="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01" r="-39001"/>
          <a:stretch>
            <a:fillRect/>
          </a:stretch>
        </p:blipFill>
        <p:spPr>
          <a:xfrm>
            <a:off x="457200" y="1371600"/>
            <a:ext cx="8229600" cy="4754563"/>
          </a:xfrm>
        </p:spPr>
      </p:pic>
    </p:spTree>
    <p:extLst>
      <p:ext uri="{BB962C8B-B14F-4D97-AF65-F5344CB8AC3E}">
        <p14:creationId xmlns:p14="http://schemas.microsoft.com/office/powerpoint/2010/main" val="1770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Visual Properties with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</a:p>
        </p:txBody>
      </p:sp>
      <p:pic>
        <p:nvPicPr>
          <p:cNvPr id="4" name="Content Placeholder 3" descr="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626" r="-69626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</p:spTree>
    <p:extLst>
      <p:ext uri="{BB962C8B-B14F-4D97-AF65-F5344CB8AC3E}">
        <p14:creationId xmlns:p14="http://schemas.microsoft.com/office/powerpoint/2010/main" val="15265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Visual Properties with </a:t>
            </a:r>
            <a:r>
              <a:rPr lang="en-US" b="1" dirty="0" err="1"/>
              <a:t>NodeXl</a:t>
            </a:r>
            <a:r>
              <a:rPr lang="en-US" b="1" dirty="0"/>
              <a:t> </a:t>
            </a:r>
            <a:r>
              <a:rPr lang="en-US" b="1" dirty="0" err="1"/>
              <a:t>Cont</a:t>
            </a:r>
            <a:r>
              <a:rPr lang="en-US" b="1" dirty="0"/>
              <a:t>…</a:t>
            </a:r>
            <a:endParaRPr lang="en-US" dirty="0"/>
          </a:p>
        </p:txBody>
      </p:sp>
      <p:pic>
        <p:nvPicPr>
          <p:cNvPr id="4" name="Content Placeholder 3" descr="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0" r="28850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</p:spTree>
    <p:extLst>
      <p:ext uri="{BB962C8B-B14F-4D97-AF65-F5344CB8AC3E}">
        <p14:creationId xmlns:p14="http://schemas.microsoft.com/office/powerpoint/2010/main" val="9034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/>
              <a:t>6. How </a:t>
            </a:r>
            <a:r>
              <a:rPr lang="en-US" sz="3200" b="1" dirty="0"/>
              <a:t>to install the Social Network Importer for </a:t>
            </a:r>
            <a:r>
              <a:rPr lang="en-US" sz="3200" b="1" dirty="0" err="1" smtClean="0"/>
              <a:t>NodeXL</a:t>
            </a:r>
            <a:r>
              <a:rPr lang="en-US" sz="3200" b="1" dirty="0" smtClean="0"/>
              <a:t>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Close </a:t>
            </a:r>
            <a:r>
              <a:rPr lang="en-US" dirty="0" err="1"/>
              <a:t>NodeXL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Download </a:t>
            </a:r>
            <a:r>
              <a:rPr lang="en-US" dirty="0"/>
              <a:t>the zip file from </a:t>
            </a:r>
            <a:r>
              <a:rPr lang="en-US" sz="2100" dirty="0"/>
              <a:t>http://</a:t>
            </a:r>
            <a:r>
              <a:rPr lang="en-US" sz="2100" dirty="0" err="1"/>
              <a:t>socialnetimporter.codeplex.com</a:t>
            </a:r>
            <a:r>
              <a:rPr lang="en-US" sz="2100" dirty="0"/>
              <a:t>/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Unzip </a:t>
            </a:r>
            <a:r>
              <a:rPr lang="en-US" dirty="0"/>
              <a:t>the file: you will find two </a:t>
            </a:r>
            <a:r>
              <a:rPr lang="en-US" dirty="0" smtClean="0"/>
              <a:t>items: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FacebookAPI.DLL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SocialNetImporter.DLL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Copy </a:t>
            </a:r>
            <a:r>
              <a:rPr lang="en-US" dirty="0"/>
              <a:t>these files to the </a:t>
            </a:r>
            <a:r>
              <a:rPr lang="en-US" dirty="0" err="1"/>
              <a:t>NodeXL</a:t>
            </a:r>
            <a:r>
              <a:rPr lang="en-US" dirty="0"/>
              <a:t> Plug-ins Directory specified in the "Import Options..." (</a:t>
            </a:r>
            <a:r>
              <a:rPr lang="en-US" sz="1900" dirty="0">
                <a:hlinkClick r:id="rId2"/>
              </a:rPr>
              <a:t>Using third-party graph data importers in NodeXL Excel Template 2014)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Restart </a:t>
            </a:r>
            <a:r>
              <a:rPr lang="en-US" dirty="0" err="1" smtClean="0"/>
              <a:t>NodeXL</a:t>
            </a:r>
            <a:r>
              <a:rPr lang="en-US" dirty="0" smtClean="0"/>
              <a:t>: </a:t>
            </a:r>
            <a:r>
              <a:rPr lang="en-US" dirty="0"/>
              <a:t>you should see the Facebook Import option in the </a:t>
            </a:r>
            <a:r>
              <a:rPr lang="en-US" dirty="0" err="1"/>
              <a:t>NodeXL</a:t>
            </a:r>
            <a:r>
              <a:rPr lang="en-US" dirty="0"/>
              <a:t>&gt;Data&gt;Import menu.</a:t>
            </a:r>
          </a:p>
        </p:txBody>
      </p:sp>
    </p:spTree>
    <p:extLst>
      <p:ext uri="{BB962C8B-B14F-4D97-AF65-F5344CB8AC3E}">
        <p14:creationId xmlns:p14="http://schemas.microsoft.com/office/powerpoint/2010/main" val="30443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2. </a:t>
            </a:r>
            <a:r>
              <a:rPr lang="en-US" b="1" dirty="0" err="1" smtClean="0"/>
              <a:t>NodeXl</a:t>
            </a:r>
            <a:r>
              <a:rPr lang="en-US" b="1" dirty="0" smtClean="0"/>
              <a:t> 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40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400" b="1" dirty="0"/>
              <a:t>Flexible Import and Export   </a:t>
            </a:r>
            <a:r>
              <a:rPr lang="en-US" sz="1400" dirty="0"/>
              <a:t>Import and export graphs in </a:t>
            </a:r>
            <a:r>
              <a:rPr lang="en-US" sz="1400" dirty="0" err="1"/>
              <a:t>GraphML</a:t>
            </a:r>
            <a:r>
              <a:rPr lang="en-US" sz="1400" dirty="0"/>
              <a:t>, </a:t>
            </a:r>
            <a:r>
              <a:rPr lang="en-US" sz="1400" dirty="0" err="1"/>
              <a:t>Pajek</a:t>
            </a:r>
            <a:r>
              <a:rPr lang="en-US" sz="1400" dirty="0"/>
              <a:t>, </a:t>
            </a:r>
            <a:r>
              <a:rPr lang="en-US" sz="1400" dirty="0" err="1"/>
              <a:t>UCINet</a:t>
            </a:r>
            <a:r>
              <a:rPr lang="en-US" sz="1400" dirty="0"/>
              <a:t>, and matrix formats.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Direct Connections to Social Networks  </a:t>
            </a:r>
            <a:r>
              <a:rPr lang="en-US" sz="1400" dirty="0"/>
              <a:t>Import social networks directly from Twitter, YouTube, Flickr and email, or use one of several available plug-ins to get networks from Facebook, Exchange, Wikis and WWW hyperlinks.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Zoom and Scale</a:t>
            </a:r>
            <a:r>
              <a:rPr lang="en-US" sz="1400" dirty="0"/>
              <a:t>  Zoom into areas of interest, and scale the graph's vertices to reduce clutter.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Flexible Layout  </a:t>
            </a:r>
            <a:r>
              <a:rPr lang="en-US" sz="1400" dirty="0"/>
              <a:t>Use one of several "force-directed" algorithms to lay out the graph, or drag vertices around with the mouse. Have </a:t>
            </a:r>
            <a:r>
              <a:rPr lang="en-US" sz="1400" dirty="0" err="1"/>
              <a:t>NodeXL</a:t>
            </a:r>
            <a:r>
              <a:rPr lang="en-US" sz="1400" dirty="0"/>
              <a:t> move all of the graph's smaller connected components to the bottom of the graph to focus on what's important.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Easily Adjusted Appearance  </a:t>
            </a:r>
            <a:r>
              <a:rPr lang="en-US" sz="1400" dirty="0"/>
              <a:t>Set the color, shape, size, label, and opacity of individual vertices by filling in worksheet cells, or let </a:t>
            </a:r>
            <a:r>
              <a:rPr lang="en-US" sz="1400" dirty="0" err="1"/>
              <a:t>NodeXL</a:t>
            </a:r>
            <a:r>
              <a:rPr lang="en-US" sz="1400" dirty="0"/>
              <a:t> do it for you based on vertex attributes such as degree, </a:t>
            </a:r>
            <a:r>
              <a:rPr lang="en-US" sz="1400" dirty="0" err="1"/>
              <a:t>betweenness</a:t>
            </a:r>
            <a:r>
              <a:rPr lang="en-US" sz="1400" dirty="0"/>
              <a:t> centrality or PageRank.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Dynamic Filtering  </a:t>
            </a:r>
            <a:r>
              <a:rPr lang="en-US" sz="1400" dirty="0"/>
              <a:t>Instantly hide vertices and edges using a set of sliders—hide all vertices with degree less than five, for example.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Powerful Vertex Grouping  </a:t>
            </a:r>
            <a:r>
              <a:rPr lang="en-US" sz="1400" dirty="0"/>
              <a:t>Group the graph's vertices by common attributes, or have </a:t>
            </a:r>
            <a:r>
              <a:rPr lang="en-US" sz="1400" dirty="0" err="1"/>
              <a:t>NodeXL</a:t>
            </a:r>
            <a:r>
              <a:rPr lang="en-US" sz="1400" dirty="0"/>
              <a:t> analyze their connectedness and automatically group them into clusters. Make groups distinguishable using shapes and color, collapse them with a few clicks, or put each group in its own box within the graph. "Bundle" intergroup edges to make them more manageable.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Graph Metric Calculations  </a:t>
            </a:r>
            <a:r>
              <a:rPr lang="en-US" sz="1400" dirty="0"/>
              <a:t>Easily calculate degree, </a:t>
            </a:r>
            <a:r>
              <a:rPr lang="en-US" sz="1400" dirty="0" err="1"/>
              <a:t>betweenness</a:t>
            </a:r>
            <a:r>
              <a:rPr lang="en-US" sz="1400" dirty="0"/>
              <a:t> centrality, closeness centrality, eigenvector centrality, PageRank, clustering coefficient, graph density and more.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Task Automation  </a:t>
            </a:r>
            <a:r>
              <a:rPr lang="en-US" sz="1400" dirty="0"/>
              <a:t>Perform a set of repeated tasks with a single click.</a:t>
            </a:r>
          </a:p>
        </p:txBody>
      </p:sp>
    </p:spTree>
    <p:extLst>
      <p:ext uri="{BB962C8B-B14F-4D97-AF65-F5344CB8AC3E}">
        <p14:creationId xmlns:p14="http://schemas.microsoft.com/office/powerpoint/2010/main" val="361469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/>
              <a:t>How to install the Social Network Importer for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dirty="0"/>
          </a:p>
        </p:txBody>
      </p:sp>
      <p:pic>
        <p:nvPicPr>
          <p:cNvPr id="4" name="Content Placeholder 3" descr="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882" r="-102882"/>
          <a:stretch>
            <a:fillRect/>
          </a:stretch>
        </p:blipFill>
        <p:spPr>
          <a:xfrm>
            <a:off x="457200" y="1524000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15330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/>
              <a:t>How to install the Social Network Importer for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62" r="-32162"/>
          <a:stretch>
            <a:fillRect/>
          </a:stretch>
        </p:blipFill>
        <p:spPr>
          <a:xfrm>
            <a:off x="457200" y="1524000"/>
            <a:ext cx="8229600" cy="4800600"/>
          </a:xfrm>
        </p:spPr>
      </p:pic>
    </p:spTree>
    <p:extLst>
      <p:ext uri="{BB962C8B-B14F-4D97-AF65-F5344CB8AC3E}">
        <p14:creationId xmlns:p14="http://schemas.microsoft.com/office/powerpoint/2010/main" val="18294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/>
              <a:t>How to install the Social Network Importer for </a:t>
            </a:r>
            <a:r>
              <a:rPr lang="en-US" sz="3600" b="1" dirty="0" err="1"/>
              <a:t>NodeXL</a:t>
            </a:r>
            <a:r>
              <a:rPr lang="en-US" sz="3600" b="1" dirty="0"/>
              <a:t>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5" name="Content Placeholder 4" descr="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17" r="-31617"/>
          <a:stretch>
            <a:fillRect/>
          </a:stretch>
        </p:blipFill>
        <p:spPr>
          <a:xfrm>
            <a:off x="457200" y="1524000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4725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7. How </a:t>
            </a:r>
            <a:r>
              <a:rPr lang="en-US" sz="3600" b="1" dirty="0"/>
              <a:t>To Create Twitter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Create an app to get the App Key</a:t>
            </a:r>
          </a:p>
          <a:p>
            <a:pPr lvl="1"/>
            <a:r>
              <a:rPr lang="en-US" dirty="0" smtClean="0"/>
              <a:t>Go </a:t>
            </a:r>
            <a:r>
              <a:rPr lang="en-US" dirty="0"/>
              <a:t>to 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dev.twitter.com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Then Developers </a:t>
            </a:r>
            <a:r>
              <a:rPr lang="en-US" dirty="0" smtClean="0">
                <a:sym typeface="Wingdings"/>
              </a:rPr>
              <a:t> Documentations Manage My Apps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sym typeface="Wingdings"/>
              </a:rPr>
              <a:t>OR</a:t>
            </a:r>
            <a:r>
              <a:rPr lang="en-US" dirty="0" smtClean="0">
                <a:sym typeface="Wingdings"/>
              </a:rPr>
              <a:t> </a:t>
            </a:r>
            <a:r>
              <a:rPr lang="en-US" dirty="0">
                <a:sym typeface="Wingdings"/>
              </a:rPr>
              <a:t>Go Directly to :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apps.twitter.com</a:t>
            </a:r>
            <a:r>
              <a:rPr lang="en-US" dirty="0" smtClean="0">
                <a:sym typeface="Wingdings"/>
              </a:rPr>
              <a:t> </a:t>
            </a:r>
          </a:p>
          <a:p>
            <a:pPr lvl="1"/>
            <a:r>
              <a:rPr lang="en-US" dirty="0" smtClean="0">
                <a:sym typeface="Wingdings"/>
              </a:rPr>
              <a:t>Sign In with you twitter account</a:t>
            </a:r>
          </a:p>
          <a:p>
            <a:pPr lvl="1"/>
            <a:r>
              <a:rPr lang="en-US" dirty="0" smtClean="0">
                <a:sym typeface="Wingdings"/>
              </a:rPr>
              <a:t>Click on Create New App Button</a:t>
            </a:r>
          </a:p>
          <a:p>
            <a:pPr lvl="1"/>
            <a:r>
              <a:rPr lang="en-US" dirty="0" smtClean="0">
                <a:sym typeface="Wingdings"/>
              </a:rPr>
              <a:t>Fill the information of the App as shown in the next slides.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How To Create Twitter Application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pic>
        <p:nvPicPr>
          <p:cNvPr id="6" name="Content Placeholder 5" descr="T1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b="6326"/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333762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Create Twitter </a:t>
            </a:r>
            <a:r>
              <a:rPr lang="en-US" sz="3600" b="1" dirty="0" smtClean="0"/>
              <a:t>Application </a:t>
            </a:r>
            <a:r>
              <a:rPr lang="en-US" sz="3600" b="1" dirty="0" err="1" smtClean="0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6" name="Content Placeholder 5" descr="T2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77" r="-17377"/>
          <a:stretch>
            <a:fillRect/>
          </a:stretch>
        </p:blipFill>
        <p:spPr>
          <a:xfrm>
            <a:off x="457200" y="1066800"/>
            <a:ext cx="8229600" cy="5059363"/>
          </a:xfrm>
        </p:spPr>
      </p:pic>
      <p:sp>
        <p:nvSpPr>
          <p:cNvPr id="7" name="Oval 6"/>
          <p:cNvSpPr/>
          <p:nvPr/>
        </p:nvSpPr>
        <p:spPr>
          <a:xfrm>
            <a:off x="1219200" y="5257800"/>
            <a:ext cx="1981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Create Twitter Application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T3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61" r="-30761"/>
          <a:stretch>
            <a:fillRect/>
          </a:stretch>
        </p:blipFill>
        <p:spPr>
          <a:xfrm>
            <a:off x="457200" y="1219200"/>
            <a:ext cx="8382000" cy="5029200"/>
          </a:xfrm>
        </p:spPr>
      </p:pic>
      <p:sp>
        <p:nvSpPr>
          <p:cNvPr id="5" name="Oval 4"/>
          <p:cNvSpPr/>
          <p:nvPr/>
        </p:nvSpPr>
        <p:spPr>
          <a:xfrm>
            <a:off x="3810000" y="4343400"/>
            <a:ext cx="1676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86400" y="3886200"/>
            <a:ext cx="12192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Callout 7"/>
          <p:cNvSpPr/>
          <p:nvPr/>
        </p:nvSpPr>
        <p:spPr>
          <a:xfrm>
            <a:off x="6172200" y="3048000"/>
            <a:ext cx="1905000" cy="762000"/>
          </a:xfrm>
          <a:prstGeom prst="wedgeEllipseCallou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00800" y="3200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Save This!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Create Twitter Application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8" name="Content Placeholder 7" descr="T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87" r="-7687"/>
          <a:stretch>
            <a:fillRect/>
          </a:stretch>
        </p:blipFill>
        <p:spPr>
          <a:xfrm>
            <a:off x="457200" y="990600"/>
            <a:ext cx="8229600" cy="5181600"/>
          </a:xfrm>
        </p:spPr>
      </p:pic>
    </p:spTree>
    <p:extLst>
      <p:ext uri="{BB962C8B-B14F-4D97-AF65-F5344CB8AC3E}">
        <p14:creationId xmlns:p14="http://schemas.microsoft.com/office/powerpoint/2010/main" val="113047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7159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How To Create Twitter Application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T5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76" r="-9476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</p:spTree>
    <p:extLst>
      <p:ext uri="{BB962C8B-B14F-4D97-AF65-F5344CB8AC3E}">
        <p14:creationId xmlns:p14="http://schemas.microsoft.com/office/powerpoint/2010/main" val="19412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Create Twitter Application </a:t>
            </a:r>
            <a:r>
              <a:rPr lang="en-US" sz="3600" b="1" dirty="0" err="1"/>
              <a:t>Cont</a:t>
            </a:r>
            <a:r>
              <a:rPr lang="en-US" sz="3600" b="1" dirty="0"/>
              <a:t>…</a:t>
            </a:r>
            <a:endParaRPr lang="en-US" sz="3600" dirty="0"/>
          </a:p>
        </p:txBody>
      </p:sp>
      <p:pic>
        <p:nvPicPr>
          <p:cNvPr id="4" name="Content Placeholder 3" descr="T6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53" b="-7753"/>
          <a:stretch>
            <a:fillRect/>
          </a:stretch>
        </p:blipFill>
        <p:spPr>
          <a:xfrm>
            <a:off x="457200" y="990600"/>
            <a:ext cx="8229600" cy="5135563"/>
          </a:xfrm>
        </p:spPr>
      </p:pic>
    </p:spTree>
    <p:extLst>
      <p:ext uri="{BB962C8B-B14F-4D97-AF65-F5344CB8AC3E}">
        <p14:creationId xmlns:p14="http://schemas.microsoft.com/office/powerpoint/2010/main" val="2359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3. How to Install and Run </a:t>
            </a:r>
            <a:r>
              <a:rPr lang="en-US" b="1" dirty="0" err="1" smtClean="0"/>
              <a:t>NodeXl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5181600"/>
          </a:xfrm>
        </p:spPr>
        <p:txBody>
          <a:bodyPr>
            <a:normAutofit fontScale="77500" lnSpcReduction="2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dirty="0"/>
              <a:t>Are you upgrading from an older version of the </a:t>
            </a:r>
            <a:r>
              <a:rPr lang="en-US" dirty="0" err="1"/>
              <a:t>NodeXL</a:t>
            </a:r>
            <a:r>
              <a:rPr lang="en-US" dirty="0"/>
              <a:t> Excel Template? If so, you must uninstall the older version before you install </a:t>
            </a:r>
            <a:r>
              <a:rPr lang="en-US" dirty="0" err="1"/>
              <a:t>NodeXL</a:t>
            </a:r>
            <a:r>
              <a:rPr lang="en-US" dirty="0"/>
              <a:t> Excel Template 2014.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Download the NodeXLExcelTemplate2014Setup.exe file from this </a:t>
            </a:r>
            <a:r>
              <a:rPr lang="en-US" dirty="0" smtClean="0"/>
              <a:t>page (</a:t>
            </a:r>
            <a:r>
              <a:rPr lang="en-US" dirty="0">
                <a:hlinkClick r:id="rId3"/>
              </a:rPr>
              <a:t>http://nodexl.codeplex.com/releases/view/</a:t>
            </a:r>
            <a:r>
              <a:rPr lang="en-US" dirty="0" smtClean="0">
                <a:hlinkClick r:id="rId3"/>
              </a:rPr>
              <a:t>117659</a:t>
            </a:r>
            <a:r>
              <a:rPr lang="en-US" dirty="0" smtClean="0"/>
              <a:t>), </a:t>
            </a:r>
            <a:r>
              <a:rPr lang="en-US" dirty="0"/>
              <a:t>then run it.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If you are asked to accept the "Microsoft Visual Studio 2010 Tools for Office Runtime (x86 and x64)", click the Accept button.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When you are asked "Are you sure you want to install this customization?", click the "Install" button.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In the Windows Start menu or Start screen, search for "</a:t>
            </a:r>
            <a:r>
              <a:rPr lang="en-US" dirty="0" err="1"/>
              <a:t>NodeXL</a:t>
            </a:r>
            <a:r>
              <a:rPr lang="en-US" dirty="0"/>
              <a:t>", then click "</a:t>
            </a:r>
            <a:r>
              <a:rPr lang="en-US" dirty="0" err="1"/>
              <a:t>NodeXL</a:t>
            </a:r>
            <a:r>
              <a:rPr lang="en-US" dirty="0"/>
              <a:t> Excel Template" in the search results.</a:t>
            </a:r>
          </a:p>
        </p:txBody>
      </p:sp>
    </p:spTree>
    <p:extLst>
      <p:ext uri="{BB962C8B-B14F-4D97-AF65-F5344CB8AC3E}">
        <p14:creationId xmlns:p14="http://schemas.microsoft.com/office/powerpoint/2010/main" val="27744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76400"/>
            <a:ext cx="7772400" cy="1143000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Thanks</a:t>
            </a:r>
            <a:endParaRPr lang="en-US" sz="7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9718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/>
              <a:t>Questions?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710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63" r="-17463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  <p:sp>
        <p:nvSpPr>
          <p:cNvPr id="5" name="Oval 4"/>
          <p:cNvSpPr/>
          <p:nvPr/>
        </p:nvSpPr>
        <p:spPr>
          <a:xfrm>
            <a:off x="1219200" y="3886200"/>
            <a:ext cx="2438400" cy="381000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dirty="0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34" r="-6234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</p:spTree>
    <p:extLst>
      <p:ext uri="{BB962C8B-B14F-4D97-AF65-F5344CB8AC3E}">
        <p14:creationId xmlns:p14="http://schemas.microsoft.com/office/powerpoint/2010/main" val="28772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dirty="0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37" r="-6237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</p:spTree>
    <p:extLst>
      <p:ext uri="{BB962C8B-B14F-4D97-AF65-F5344CB8AC3E}">
        <p14:creationId xmlns:p14="http://schemas.microsoft.com/office/powerpoint/2010/main" val="19384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How to Install and Run </a:t>
            </a:r>
            <a:r>
              <a:rPr lang="en-US" sz="3600" b="1" dirty="0" err="1" smtClean="0"/>
              <a:t>NodeXl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Cont</a:t>
            </a:r>
            <a:r>
              <a:rPr lang="en-US" sz="3600" b="1" dirty="0" smtClean="0"/>
              <a:t>…</a:t>
            </a:r>
            <a:endParaRPr lang="en-US" sz="3600" dirty="0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97" r="-7597"/>
          <a:stretch>
            <a:fillRect/>
          </a:stretch>
        </p:blipFill>
        <p:spPr>
          <a:xfrm>
            <a:off x="457200" y="914400"/>
            <a:ext cx="8229600" cy="5211763"/>
          </a:xfrm>
        </p:spPr>
      </p:pic>
    </p:spTree>
    <p:extLst>
      <p:ext uri="{BB962C8B-B14F-4D97-AF65-F5344CB8AC3E}">
        <p14:creationId xmlns:p14="http://schemas.microsoft.com/office/powerpoint/2010/main" val="2494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1401</Words>
  <Application>Microsoft Office PowerPoint</Application>
  <PresentationFormat>On-screen Show (4:3)</PresentationFormat>
  <Paragraphs>146</Paragraphs>
  <Slides>50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Network Overview Discovery and Exploration for Excel (NodeXl)</vt:lpstr>
      <vt:lpstr>Out Line</vt:lpstr>
      <vt:lpstr>1. What Can We Do With NodeXl?</vt:lpstr>
      <vt:lpstr>2. NodeXl Features</vt:lpstr>
      <vt:lpstr>3. How to Install and Run NodeXl?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How to Install and Run NodeXl Cont…</vt:lpstr>
      <vt:lpstr>4. How to Collect Data from Social Media?</vt:lpstr>
      <vt:lpstr>How to Collect Data from Social Media Cont…</vt:lpstr>
      <vt:lpstr>How to Collect Data from Social Media Cont…</vt:lpstr>
      <vt:lpstr>How to Collect Data from Social Media Cont…</vt:lpstr>
      <vt:lpstr>How to Collect Data from Social Media Cont…</vt:lpstr>
      <vt:lpstr>5. Visual Properties with NodeXl:</vt:lpstr>
      <vt:lpstr>Visual Properties with NodeXl Cont…</vt:lpstr>
      <vt:lpstr>Visual Properties with NodeXl Cont…</vt:lpstr>
      <vt:lpstr>Visual Properties with NodeXl Cont…</vt:lpstr>
      <vt:lpstr>Visual Properties with NodeXl Cont…</vt:lpstr>
      <vt:lpstr>Visual Properties with NodeXl Cont…</vt:lpstr>
      <vt:lpstr>Visual Properties with NodeXl Cont…</vt:lpstr>
      <vt:lpstr>6. How to install the Social Network Importer for NodeXL?</vt:lpstr>
      <vt:lpstr>How to install the Social Network Importer for NodeXL Cont…</vt:lpstr>
      <vt:lpstr>How to install the Social Network Importer for NodeXL Cont…</vt:lpstr>
      <vt:lpstr>How to install the Social Network Importer for NodeXL Cont…</vt:lpstr>
      <vt:lpstr>7. How To Create Twitter Application</vt:lpstr>
      <vt:lpstr>How To Create Twitter Application Cont…</vt:lpstr>
      <vt:lpstr>How To Create Twitter Application Cont…</vt:lpstr>
      <vt:lpstr>How To Create Twitter Application Cont…</vt:lpstr>
      <vt:lpstr>How To Create Twitter Application Cont…</vt:lpstr>
      <vt:lpstr>How To Create Twitter Application Cont…</vt:lpstr>
      <vt:lpstr>How To Create Twitter Application Cont…</vt:lpstr>
      <vt:lpstr>Thanks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Samer Al-Khateeb</cp:lastModifiedBy>
  <cp:revision>137</cp:revision>
  <dcterms:created xsi:type="dcterms:W3CDTF">2011-02-18T16:33:27Z</dcterms:created>
  <dcterms:modified xsi:type="dcterms:W3CDTF">2014-12-08T06:10:26Z</dcterms:modified>
</cp:coreProperties>
</file>